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7" r:id="rId2"/>
    <p:sldId id="262" r:id="rId3"/>
    <p:sldId id="316" r:id="rId4"/>
    <p:sldId id="318" r:id="rId5"/>
    <p:sldId id="282" r:id="rId6"/>
    <p:sldId id="263" r:id="rId7"/>
    <p:sldId id="264" r:id="rId8"/>
    <p:sldId id="289" r:id="rId9"/>
    <p:sldId id="288" r:id="rId10"/>
    <p:sldId id="295" r:id="rId11"/>
    <p:sldId id="299" r:id="rId12"/>
    <p:sldId id="298" r:id="rId13"/>
    <p:sldId id="303" r:id="rId14"/>
    <p:sldId id="305" r:id="rId15"/>
    <p:sldId id="314" r:id="rId16"/>
    <p:sldId id="284" r:id="rId17"/>
    <p:sldId id="300" r:id="rId18"/>
    <p:sldId id="320" r:id="rId19"/>
    <p:sldId id="321" r:id="rId20"/>
    <p:sldId id="322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1037" autoAdjust="0"/>
  </p:normalViewPr>
  <p:slideViewPr>
    <p:cSldViewPr>
      <p:cViewPr varScale="1">
        <p:scale>
          <a:sx n="68" d="100"/>
          <a:sy n="68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14A88-A6D3-4F2A-AAC9-FB069EFDC148}" type="doc">
      <dgm:prSet loTypeId="urn:microsoft.com/office/officeart/2005/8/layout/matrix3" loCatId="matrix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D242E93-59E7-4B7E-A493-9D5380D6A80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Методическая    и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психолого-педагогическая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компетенции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CCCF606-C3F9-45DA-848D-66FBE8CDE346}" type="parTrans" cxnId="{1B336855-11AC-4881-8DF6-97391E057312}">
      <dgm:prSet/>
      <dgm:spPr/>
      <dgm:t>
        <a:bodyPr/>
        <a:lstStyle/>
        <a:p>
          <a:endParaRPr lang="ru-RU"/>
        </a:p>
      </dgm:t>
    </dgm:pt>
    <dgm:pt modelId="{0518892C-6F90-4C1C-9412-23F978B05E87}" type="sibTrans" cxnId="{1B336855-11AC-4881-8DF6-97391E057312}">
      <dgm:prSet/>
      <dgm:spPr/>
      <dgm:t>
        <a:bodyPr/>
        <a:lstStyle/>
        <a:p>
          <a:endParaRPr lang="ru-RU"/>
        </a:p>
      </dgm:t>
    </dgm:pt>
    <dgm:pt modelId="{F9A9069D-FCA7-403E-959D-989AA2FBE05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Творческая,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проектировочная, исследовательская компетенции   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8BFACB8-FE33-44F7-8778-4F1F6878C69A}" type="parTrans" cxnId="{331363D5-4257-408B-86E0-EB666C4F1828}">
      <dgm:prSet/>
      <dgm:spPr/>
      <dgm:t>
        <a:bodyPr/>
        <a:lstStyle/>
        <a:p>
          <a:endParaRPr lang="ru-RU"/>
        </a:p>
      </dgm:t>
    </dgm:pt>
    <dgm:pt modelId="{6AAF912B-03E0-437D-9761-04BADD21E1C9}" type="sibTrans" cxnId="{331363D5-4257-408B-86E0-EB666C4F1828}">
      <dgm:prSet/>
      <dgm:spPr/>
      <dgm:t>
        <a:bodyPr/>
        <a:lstStyle/>
        <a:p>
          <a:endParaRPr lang="ru-RU"/>
        </a:p>
      </dgm:t>
    </dgm:pt>
    <dgm:pt modelId="{471ACE76-4365-4EA9-AC83-8A48D0B64F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Информационная компетенция   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профессиональная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рефлексия 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3C4625-19EF-4C2F-A5D1-13EA19B6248D}" type="parTrans" cxnId="{0F92C0C4-342A-48BB-93BD-DFD80ACA2BF7}">
      <dgm:prSet/>
      <dgm:spPr/>
      <dgm:t>
        <a:bodyPr/>
        <a:lstStyle/>
        <a:p>
          <a:endParaRPr lang="ru-RU"/>
        </a:p>
      </dgm:t>
    </dgm:pt>
    <dgm:pt modelId="{E8607D0B-2EB1-469C-A139-72D59D6590E6}" type="sibTrans" cxnId="{0F92C0C4-342A-48BB-93BD-DFD80ACA2BF7}">
      <dgm:prSet/>
      <dgm:spPr/>
      <dgm:t>
        <a:bodyPr/>
        <a:lstStyle/>
        <a:p>
          <a:endParaRPr lang="ru-RU"/>
        </a:p>
      </dgm:t>
    </dgm:pt>
    <dgm:pt modelId="{B75E5A93-BA9F-4CE5-8243-F583462A4666}">
      <dgm:prSet phldrT="[Текст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6E9E77-8165-4C93-9FF4-FE9C34384ACE}" type="parTrans" cxnId="{C74344EF-BAD5-4297-8C2D-B4F9ED1BB528}">
      <dgm:prSet/>
      <dgm:spPr/>
      <dgm:t>
        <a:bodyPr/>
        <a:lstStyle/>
        <a:p>
          <a:endParaRPr lang="ru-RU"/>
        </a:p>
      </dgm:t>
    </dgm:pt>
    <dgm:pt modelId="{9841A7C3-EC31-4FB1-B782-CD48358A2804}" type="sibTrans" cxnId="{C74344EF-BAD5-4297-8C2D-B4F9ED1BB528}">
      <dgm:prSet/>
      <dgm:spPr/>
      <dgm:t>
        <a:bodyPr/>
        <a:lstStyle/>
        <a:p>
          <a:endParaRPr lang="ru-RU"/>
        </a:p>
      </dgm:t>
    </dgm:pt>
    <dgm:pt modelId="{E804CAA9-9FBE-435C-B7F3-4EF28DCBBD9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Коммуникативная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социокультурная 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B43664-126C-41FD-A021-586FE91F0889}" type="parTrans" cxnId="{6853D35A-435A-4EF0-AF81-320E7D86CEA7}">
      <dgm:prSet/>
      <dgm:spPr/>
      <dgm:t>
        <a:bodyPr/>
        <a:lstStyle/>
        <a:p>
          <a:endParaRPr lang="ru-RU"/>
        </a:p>
      </dgm:t>
    </dgm:pt>
    <dgm:pt modelId="{AFAB386C-6029-4D36-B68F-6826A67A1C65}" type="sibTrans" cxnId="{6853D35A-435A-4EF0-AF81-320E7D86CEA7}">
      <dgm:prSet/>
      <dgm:spPr/>
      <dgm:t>
        <a:bodyPr/>
        <a:lstStyle/>
        <a:p>
          <a:endParaRPr lang="ru-RU"/>
        </a:p>
      </dgm:t>
    </dgm:pt>
    <dgm:pt modelId="{BC5AB3BF-4087-4412-9E18-D4C9C601B05A}" type="pres">
      <dgm:prSet presAssocID="{F8814A88-A6D3-4F2A-AAC9-FB069EFDC14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9D932-C95A-48F1-8382-8B0B51A3F177}" type="pres">
      <dgm:prSet presAssocID="{F8814A88-A6D3-4F2A-AAC9-FB069EFDC148}" presName="diamond" presStyleLbl="bgShp" presStyleIdx="0" presStyleCnt="1"/>
      <dgm:spPr/>
    </dgm:pt>
    <dgm:pt modelId="{EBC390FB-58F4-46C5-8311-8E7865DAE507}" type="pres">
      <dgm:prSet presAssocID="{F8814A88-A6D3-4F2A-AAC9-FB069EFDC148}" presName="quad1" presStyleLbl="node1" presStyleIdx="0" presStyleCnt="4" custScaleX="201210" custScaleY="86117" custLinFactX="-26132" custLinFactNeighborX="-100000" custLinFactNeighborY="-29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E20B4-D560-4723-B566-AE9EA1DFBD4A}" type="pres">
      <dgm:prSet presAssocID="{F8814A88-A6D3-4F2A-AAC9-FB069EFDC148}" presName="quad2" presStyleLbl="node1" presStyleIdx="1" presStyleCnt="4" custScaleX="206274" custScaleY="91163" custLinFactX="22217" custLinFactNeighborX="100000" custLinFactNeighborY="-33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61E02-F624-4BA0-9984-16A0E4F36339}" type="pres">
      <dgm:prSet presAssocID="{F8814A88-A6D3-4F2A-AAC9-FB069EFDC148}" presName="quad3" presStyleLbl="node1" presStyleIdx="2" presStyleCnt="4" custAng="0" custScaleX="227079" custScaleY="82436" custLinFactNeighborX="-74188" custLinFactNeighborY="-45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575A4-FB7B-437B-987C-B62BAC3B29D5}" type="pres">
      <dgm:prSet presAssocID="{F8814A88-A6D3-4F2A-AAC9-FB069EFDC148}" presName="quad4" presStyleLbl="node1" presStyleIdx="3" presStyleCnt="4" custScaleX="228877" custScaleY="82437" custLinFactNeighborX="75637" custLinFactNeighborY="-45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22C60-EB4B-4403-801C-31C12C9C7055}" type="presOf" srcId="{E804CAA9-9FBE-435C-B7F3-4EF28DCBBD9A}" destId="{133575A4-FB7B-437B-987C-B62BAC3B29D5}" srcOrd="0" destOrd="0" presId="urn:microsoft.com/office/officeart/2005/8/layout/matrix3"/>
    <dgm:cxn modelId="{ACF35750-7C8A-4D40-9F5D-10833C8FAC76}" type="presOf" srcId="{F8814A88-A6D3-4F2A-AAC9-FB069EFDC148}" destId="{BC5AB3BF-4087-4412-9E18-D4C9C601B05A}" srcOrd="0" destOrd="0" presId="urn:microsoft.com/office/officeart/2005/8/layout/matrix3"/>
    <dgm:cxn modelId="{0F92C0C4-342A-48BB-93BD-DFD80ACA2BF7}" srcId="{F8814A88-A6D3-4F2A-AAC9-FB069EFDC148}" destId="{471ACE76-4365-4EA9-AC83-8A48D0B64FAC}" srcOrd="2" destOrd="0" parTransId="{1C3C4625-19EF-4C2F-A5D1-13EA19B6248D}" sibTransId="{E8607D0B-2EB1-469C-A139-72D59D6590E6}"/>
    <dgm:cxn modelId="{0560C61E-48B6-43B1-8FEB-035DA6C99F20}" type="presOf" srcId="{471ACE76-4365-4EA9-AC83-8A48D0B64FAC}" destId="{6DA61E02-F624-4BA0-9984-16A0E4F36339}" srcOrd="0" destOrd="0" presId="urn:microsoft.com/office/officeart/2005/8/layout/matrix3"/>
    <dgm:cxn modelId="{5C0A52EE-889F-4285-999F-7F5AC9238CAF}" type="presOf" srcId="{4D242E93-59E7-4B7E-A493-9D5380D6A80C}" destId="{EBC390FB-58F4-46C5-8311-8E7865DAE507}" srcOrd="0" destOrd="0" presId="urn:microsoft.com/office/officeart/2005/8/layout/matrix3"/>
    <dgm:cxn modelId="{C74344EF-BAD5-4297-8C2D-B4F9ED1BB528}" srcId="{F8814A88-A6D3-4F2A-AAC9-FB069EFDC148}" destId="{B75E5A93-BA9F-4CE5-8243-F583462A4666}" srcOrd="4" destOrd="0" parTransId="{446E9E77-8165-4C93-9FF4-FE9C34384ACE}" sibTransId="{9841A7C3-EC31-4FB1-B782-CD48358A2804}"/>
    <dgm:cxn modelId="{331363D5-4257-408B-86E0-EB666C4F1828}" srcId="{F8814A88-A6D3-4F2A-AAC9-FB069EFDC148}" destId="{F9A9069D-FCA7-403E-959D-989AA2FBE05C}" srcOrd="1" destOrd="0" parTransId="{68BFACB8-FE33-44F7-8778-4F1F6878C69A}" sibTransId="{6AAF912B-03E0-437D-9761-04BADD21E1C9}"/>
    <dgm:cxn modelId="{6853D35A-435A-4EF0-AF81-320E7D86CEA7}" srcId="{F8814A88-A6D3-4F2A-AAC9-FB069EFDC148}" destId="{E804CAA9-9FBE-435C-B7F3-4EF28DCBBD9A}" srcOrd="3" destOrd="0" parTransId="{9AB43664-126C-41FD-A021-586FE91F0889}" sibTransId="{AFAB386C-6029-4D36-B68F-6826A67A1C65}"/>
    <dgm:cxn modelId="{223D204F-4C45-4B26-AD42-2486FB0234E9}" type="presOf" srcId="{F9A9069D-FCA7-403E-959D-989AA2FBE05C}" destId="{224E20B4-D560-4723-B566-AE9EA1DFBD4A}" srcOrd="0" destOrd="0" presId="urn:microsoft.com/office/officeart/2005/8/layout/matrix3"/>
    <dgm:cxn modelId="{1B336855-11AC-4881-8DF6-97391E057312}" srcId="{F8814A88-A6D3-4F2A-AAC9-FB069EFDC148}" destId="{4D242E93-59E7-4B7E-A493-9D5380D6A80C}" srcOrd="0" destOrd="0" parTransId="{2CCCF606-C3F9-45DA-848D-66FBE8CDE346}" sibTransId="{0518892C-6F90-4C1C-9412-23F978B05E87}"/>
    <dgm:cxn modelId="{609FBBBC-B359-4850-9B32-59BBCCA35F21}" type="presParOf" srcId="{BC5AB3BF-4087-4412-9E18-D4C9C601B05A}" destId="{F549D932-C95A-48F1-8382-8B0B51A3F177}" srcOrd="0" destOrd="0" presId="urn:microsoft.com/office/officeart/2005/8/layout/matrix3"/>
    <dgm:cxn modelId="{13B541F3-C9FE-4902-8B66-1AEC188B6F1B}" type="presParOf" srcId="{BC5AB3BF-4087-4412-9E18-D4C9C601B05A}" destId="{EBC390FB-58F4-46C5-8311-8E7865DAE507}" srcOrd="1" destOrd="0" presId="urn:microsoft.com/office/officeart/2005/8/layout/matrix3"/>
    <dgm:cxn modelId="{91CA5B70-8023-4C36-8BB7-2C35BEA5DF34}" type="presParOf" srcId="{BC5AB3BF-4087-4412-9E18-D4C9C601B05A}" destId="{224E20B4-D560-4723-B566-AE9EA1DFBD4A}" srcOrd="2" destOrd="0" presId="urn:microsoft.com/office/officeart/2005/8/layout/matrix3"/>
    <dgm:cxn modelId="{099FBDCB-161C-4994-99B1-D56A5C92B4CB}" type="presParOf" srcId="{BC5AB3BF-4087-4412-9E18-D4C9C601B05A}" destId="{6DA61E02-F624-4BA0-9984-16A0E4F36339}" srcOrd="3" destOrd="0" presId="urn:microsoft.com/office/officeart/2005/8/layout/matrix3"/>
    <dgm:cxn modelId="{D85BD6F4-827A-488F-9EBC-3F8C3C2A9A53}" type="presParOf" srcId="{BC5AB3BF-4087-4412-9E18-D4C9C601B05A}" destId="{133575A4-FB7B-437B-987C-B62BAC3B29D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9D932-C95A-48F1-8382-8B0B51A3F177}">
      <dsp:nvSpPr>
        <dsp:cNvPr id="0" name=""/>
        <dsp:cNvSpPr/>
      </dsp:nvSpPr>
      <dsp:spPr>
        <a:xfrm>
          <a:off x="2361279" y="0"/>
          <a:ext cx="4048224" cy="40482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390FB-58F4-46C5-8311-8E7865DAE507}">
      <dsp:nvSpPr>
        <dsp:cNvPr id="0" name=""/>
        <dsp:cNvSpPr/>
      </dsp:nvSpPr>
      <dsp:spPr>
        <a:xfrm>
          <a:off x="0" y="0"/>
          <a:ext cx="3176718" cy="135962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Методическая    и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психолого-педагогическая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компетенции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6371" y="66371"/>
        <a:ext cx="3043976" cy="1226879"/>
      </dsp:txXfrm>
    </dsp:sp>
    <dsp:sp modelId="{224E20B4-D560-4723-B566-AE9EA1DFBD4A}">
      <dsp:nvSpPr>
        <dsp:cNvPr id="0" name=""/>
        <dsp:cNvSpPr/>
      </dsp:nvSpPr>
      <dsp:spPr>
        <a:xfrm>
          <a:off x="5528306" y="0"/>
          <a:ext cx="3256669" cy="143928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Творческая,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проектировочная, исследовательская компетенции   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98566" y="70260"/>
        <a:ext cx="3116149" cy="1298768"/>
      </dsp:txXfrm>
    </dsp:sp>
    <dsp:sp modelId="{6DA61E02-F624-4BA0-9984-16A0E4F36339}">
      <dsp:nvSpPr>
        <dsp:cNvPr id="0" name=""/>
        <dsp:cNvSpPr/>
      </dsp:nvSpPr>
      <dsp:spPr>
        <a:xfrm>
          <a:off x="571408" y="1365025"/>
          <a:ext cx="3585139" cy="130150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Информационная компетенция   и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профессиональная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рефлексия 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34942" y="1428559"/>
        <a:ext cx="3458071" cy="1174437"/>
      </dsp:txXfrm>
    </dsp:sp>
    <dsp:sp modelId="{133575A4-FB7B-437B-987C-B62BAC3B29D5}">
      <dsp:nvSpPr>
        <dsp:cNvPr id="0" name=""/>
        <dsp:cNvSpPr/>
      </dsp:nvSpPr>
      <dsp:spPr>
        <a:xfrm>
          <a:off x="4622917" y="1365025"/>
          <a:ext cx="3613526" cy="1301521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Коммуникативная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социокультурная 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686452" y="1428560"/>
        <a:ext cx="3486456" cy="1174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41B4C4-13F6-45D3-A4AE-F7DC8046EBA7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BE7340-AEC5-46F2-BD9B-ED9356132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9910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E754-A19C-4FB1-AE83-38782E87E0F1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54380-39FE-4ECE-835F-348CF8CF0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D756-570E-4CE7-8788-198FF0E7B6BB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101D-8234-4A78-8756-DA6EA917B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01D1-A6F8-4DEA-9D09-F121CDB471DE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C8B5-6C9A-477D-B7C8-57B74DA8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BD02-2303-43A5-99D7-0E553E09FB9F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D114-FC06-4577-B3D8-9B7EB211F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F81B-18D9-4C84-BCE4-E4F0BB434F1D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F0F2E-070C-4873-B330-8AA33DE76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8819-3333-419E-A29B-2F17927FDD98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172D-9F6C-4A68-B18A-6CDF325A0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990FA-3D1E-45C4-9BA8-F7A009769271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6A0A-70C6-4D92-8670-9C0F129CE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BD04-647E-43B9-AE18-BDABB2BD974D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4C44-9A63-46A4-9268-43C84700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21BFD-CAEB-420D-AEC7-2773634B48FE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AECF5-0FB1-4817-834E-447137E71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8F96-881E-4A76-AD2F-D2350F038841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3F44-C785-44DD-A9BF-531C32083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AFF57-4211-4D25-A3C3-FFBDE97E5F9E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9AC0-588A-4AE8-816F-45F95CA0C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B1C6-90B3-476B-8763-9912CB70D8E4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2EF8-AF91-4110-AF4B-8E2BC303D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5B273-833B-4270-9BA2-A9BCE8B73CB5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BA054-7C53-442F-8431-F0C411119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0236D4E-4208-4E3D-B5F2-AFDC95577B32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A83154-3568-46A1-9D27-425B8B86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188" y="0"/>
            <a:ext cx="7772400" cy="1470025"/>
          </a:xfrm>
        </p:spPr>
        <p:txBody>
          <a:bodyPr/>
          <a:lstStyle/>
          <a:p>
            <a:pPr eaLnBrk="1" hangingPunct="1"/>
            <a:r>
              <a:rPr lang="ru-RU" sz="2900" dirty="0" smtClean="0"/>
              <a:t>Семинар РМО учителей биологии и химии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96888" y="1270794"/>
            <a:ext cx="8001000" cy="20002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«Повышение мастерства учителей химии и биологии необходимое условие для осуществления качественного образования обучающихся в рамках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перехода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ФГОС»</a:t>
            </a:r>
            <a:endParaRPr lang="ru-RU" sz="4000" b="1" dirty="0" smtClean="0"/>
          </a:p>
        </p:txBody>
      </p:sp>
      <p:sp>
        <p:nvSpPr>
          <p:cNvPr id="16389" name="Заголовок 1"/>
          <p:cNvSpPr txBox="1">
            <a:spLocks/>
          </p:cNvSpPr>
          <p:nvPr/>
        </p:nvSpPr>
        <p:spPr bwMode="auto">
          <a:xfrm>
            <a:off x="1000125" y="6092825"/>
            <a:ext cx="77724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 smtClean="0">
                <a:latin typeface="Calibri" pitchFamily="34" charset="0"/>
              </a:rPr>
              <a:t>2017г</a:t>
            </a:r>
            <a:r>
              <a:rPr lang="ru-RU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267744" y="476250"/>
            <a:ext cx="6414294" cy="5678488"/>
          </a:xfrm>
        </p:spPr>
        <p:txBody>
          <a:bodyPr/>
          <a:lstStyle/>
          <a:p>
            <a:pPr eaLnBrk="1" hangingPunct="1"/>
            <a:r>
              <a:rPr lang="ru-RU" b="1" dirty="0" smtClean="0"/>
              <a:t>Развитие профессионализма достигается и через самообразование</a:t>
            </a:r>
            <a:r>
              <a:rPr lang="ru-RU" dirty="0" smtClean="0"/>
              <a:t>. Работа над методической темой. Изучение дополнительного материала (журналы, диски).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16882" y="404813"/>
            <a:ext cx="5927118" cy="5749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b="1" dirty="0" err="1" smtClean="0"/>
              <a:t>Взаимопосещение</a:t>
            </a:r>
            <a:r>
              <a:rPr lang="ru-RU" sz="4000" b="1" dirty="0" smtClean="0"/>
              <a:t> уроков</a:t>
            </a:r>
            <a:r>
              <a:rPr lang="ru-RU" sz="40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000" dirty="0" smtClean="0"/>
              <a:t>   При посещении уроков, можно заметить оригинальное, новое в опыте отдельных учителей, взять на вооружение простые, но действенные приемы работы.</a:t>
            </a:r>
          </a:p>
        </p:txBody>
      </p:sp>
      <p:pic>
        <p:nvPicPr>
          <p:cNvPr id="31748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33375"/>
            <a:ext cx="2748569" cy="3167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333375"/>
            <a:ext cx="8075612" cy="4175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Активное участие в педагогических конкурсах и фестивалях</a:t>
            </a:r>
            <a:r>
              <a:rPr lang="ru-RU" sz="2800" smtClean="0"/>
              <a:t>. </a:t>
            </a:r>
          </a:p>
          <a:p>
            <a:pPr eaLnBrk="1" hangingPunct="1">
              <a:buFontTx/>
              <a:buNone/>
            </a:pPr>
            <a:r>
              <a:rPr lang="ru-RU" sz="2800" smtClean="0"/>
              <a:t>Они дают педагогу возможность стать значимым в профессиональном сообществе через оценку данным обществом его педагогической деятельности, реализацию своего профессионального «Я» в условиях состязания, что  повышает профессиональный уровень.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46721" y="1"/>
            <a:ext cx="8085720" cy="45811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Одной  из  важнейшей  составляющей профессиональной  компетентности    учителя  является  степень  его 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  готовности  к  использованию 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  современных  информационно-коммуникационных  технологий</a:t>
            </a:r>
            <a:r>
              <a:rPr lang="ru-RU" dirty="0" smtClean="0"/>
              <a:t>  в 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 своей  профессионально-педагогической  деятельности.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835150" y="260350"/>
            <a:ext cx="6851650" cy="5507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/>
              <a:t>Возможности сетевых сообществ</a:t>
            </a:r>
            <a:r>
              <a:rPr lang="ru-RU" sz="2800" dirty="0" smtClean="0"/>
              <a:t>.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Особенно интересны следующие: Это портал </a:t>
            </a:r>
            <a:r>
              <a:rPr lang="ru-RU" sz="2800" b="1" dirty="0" smtClean="0"/>
              <a:t>«Сеть творческих учителей»</a:t>
            </a:r>
            <a:r>
              <a:rPr lang="ru-RU" sz="2800" dirty="0" smtClean="0"/>
              <a:t> - крупнейший педагогический Интернет – проект России.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«Лаборатория профессионального мастерства»</a:t>
            </a:r>
            <a:r>
              <a:rPr lang="ru-RU" sz="2800" dirty="0" smtClean="0"/>
              <a:t>  (сайт Дрофа), </a:t>
            </a:r>
            <a:r>
              <a:rPr lang="ru-RU" sz="2800" b="1" dirty="0" smtClean="0"/>
              <a:t>Pedsovet.su , </a:t>
            </a:r>
            <a:r>
              <a:rPr lang="en-US" sz="2800" b="1" dirty="0" err="1" smtClean="0"/>
              <a:t>uztest</a:t>
            </a:r>
            <a:r>
              <a:rPr lang="ru-RU" sz="2800" b="1" dirty="0" smtClean="0"/>
              <a:t>.</a:t>
            </a:r>
            <a:r>
              <a:rPr lang="en-US" sz="2800" b="1" dirty="0" err="1" smtClean="0"/>
              <a:t>ru</a:t>
            </a:r>
            <a:r>
              <a:rPr lang="en-US" sz="2800" dirty="0" smtClean="0"/>
              <a:t> </a:t>
            </a:r>
            <a:r>
              <a:rPr lang="ru-RU" sz="2800" dirty="0" smtClean="0"/>
              <a:t>, проект </a:t>
            </a:r>
            <a:r>
              <a:rPr lang="ru-RU" sz="2800" b="1" dirty="0" smtClean="0"/>
              <a:t>«Открытый класс»</a:t>
            </a:r>
            <a:r>
              <a:rPr lang="ru-RU" sz="2800" dirty="0" smtClean="0"/>
              <a:t>,  портал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ПроШколу.ру</a:t>
            </a:r>
            <a:r>
              <a:rPr lang="ru-RU" sz="2800" b="1" dirty="0" smtClean="0"/>
              <a:t>»</a:t>
            </a:r>
            <a:r>
              <a:rPr lang="ru-RU" sz="2800" dirty="0" smtClean="0"/>
              <a:t> , </a:t>
            </a:r>
            <a:r>
              <a:rPr lang="en-US" sz="2800" b="1" dirty="0" err="1" smtClean="0"/>
              <a:t>videouroki</a:t>
            </a:r>
            <a:r>
              <a:rPr lang="ru-RU" sz="2800" b="1" dirty="0" smtClean="0"/>
              <a:t>.</a:t>
            </a:r>
            <a:r>
              <a:rPr lang="en-US" sz="2800" b="1" dirty="0" smtClean="0"/>
              <a:t>net</a:t>
            </a:r>
            <a:r>
              <a:rPr lang="ru-RU" sz="2800" b="1" dirty="0" smtClean="0"/>
              <a:t>, </a:t>
            </a:r>
            <a:r>
              <a:rPr lang="en-US" sz="2800" b="1" dirty="0" err="1" smtClean="0"/>
              <a:t>infouroki</a:t>
            </a:r>
            <a:r>
              <a:rPr lang="ru-RU" sz="2800" b="1" dirty="0" smtClean="0"/>
              <a:t>.</a:t>
            </a:r>
            <a:r>
              <a:rPr lang="en-US" sz="2800" b="1" dirty="0" err="1" smtClean="0"/>
              <a:t>ru</a:t>
            </a:r>
            <a:r>
              <a:rPr lang="ru-RU" sz="2800" dirty="0" smtClean="0"/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5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8916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891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139825" y="260350"/>
            <a:ext cx="8004175" cy="5002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</a:p>
        </p:txBody>
      </p:sp>
      <p:pic>
        <p:nvPicPr>
          <p:cNvPr id="38918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60350"/>
            <a:ext cx="4105275" cy="2805113"/>
          </a:xfrm>
        </p:spPr>
      </p:pic>
      <p:pic>
        <p:nvPicPr>
          <p:cNvPr id="3891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04813"/>
            <a:ext cx="4032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39750" y="3141663"/>
            <a:ext cx="3959225" cy="3311525"/>
          </a:xfrm>
        </p:spPr>
      </p:pic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284538"/>
            <a:ext cx="39608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1989138"/>
            <a:ext cx="41767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4083050"/>
          </a:xfrm>
        </p:spPr>
        <p:txBody>
          <a:bodyPr/>
          <a:lstStyle/>
          <a:p>
            <a:pPr eaLnBrk="1" hangingPunct="1"/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«</a:t>
            </a:r>
            <a:r>
              <a:rPr lang="ru-RU" sz="3200" smtClean="0"/>
              <a:t>Профессионально-компетентным является такой труд учителя, в котором на достаточно высоком уровне осуществляется педагогическая деятельность, педагогическое общение, реализуется личность учителя, достигаются хорошие результаты в обучении и воспитании учащихся». </a:t>
            </a:r>
            <a:br>
              <a:rPr lang="ru-RU" sz="3200" smtClean="0"/>
            </a:br>
            <a:r>
              <a:rPr lang="ru-RU" sz="3600" smtClean="0"/>
              <a:t/>
            </a:r>
            <a:br>
              <a:rPr lang="ru-RU" sz="3600" smtClean="0"/>
            </a:b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536" y="-1714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1835150" y="765175"/>
            <a:ext cx="6851650" cy="5002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Давно  известна    истина,  что  получение  вузовского  диплома -  не  финиш,  а  старт.  На  каком  бы  этапе  жизненного  и  профессионального  пути  ни  находился  учитель,  он  никогда  не  может  считать  свое  образование  завершенным,  а  свою  профессиональную  концепцию  окончательно  сформированной.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27584" y="116632"/>
            <a:ext cx="8147248" cy="4525938"/>
          </a:xfrm>
        </p:spPr>
        <p:txBody>
          <a:bodyPr/>
          <a:lstStyle/>
          <a:p>
            <a:r>
              <a:rPr lang="ru-RU" sz="2400" b="1" i="1" u="sng" dirty="0" smtClean="0"/>
              <a:t>Важные профессиональные качества педаго</a:t>
            </a:r>
            <a:r>
              <a:rPr lang="ru-RU" sz="2400" b="1" i="1" dirty="0" smtClean="0"/>
              <a:t>га: </a:t>
            </a:r>
          </a:p>
          <a:p>
            <a:r>
              <a:rPr lang="ru-RU" sz="2400" dirty="0" smtClean="0"/>
              <a:t>трудолюбие; работоспособность; дисциплинированность; ответственность; умение поставить цель и избрать пути ее достижения; организованность; настойчивость; систематическое и планомерное повышение своего профессионального уровня; стремление постоянно повышать качество своего труда и т.</a:t>
            </a:r>
            <a:r>
              <a:rPr lang="ru-RU" sz="2400" i="1" dirty="0" smtClean="0"/>
              <a:t> д. </a:t>
            </a:r>
            <a:endParaRPr lang="ru-RU" sz="2400" dirty="0" smtClean="0"/>
          </a:p>
          <a:p>
            <a:pPr eaLnBrk="1" hangingPunct="1"/>
            <a:r>
              <a:rPr lang="ru-RU" sz="2400" b="1" i="1" u="sng" dirty="0" smtClean="0"/>
              <a:t>Личностные качества хорошего педагога</a:t>
            </a:r>
            <a:r>
              <a:rPr lang="ru-RU" sz="2400" b="1" dirty="0" smtClean="0"/>
              <a:t>: </a:t>
            </a:r>
          </a:p>
          <a:p>
            <a:pPr algn="ctr" eaLnBrk="1" hangingPunct="1"/>
            <a:r>
              <a:rPr lang="ru-RU" sz="2400" dirty="0" smtClean="0"/>
              <a:t>гуманность; самообладание; дисциплинированность; гибкость поведения; идейная убежденность; гражданственность; инициативность; порядочность;                   искренность; стремление к самосовершенствованию.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333375"/>
            <a:ext cx="7716837" cy="55054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Учитель-профессионал </a:t>
            </a:r>
            <a:r>
              <a:rPr lang="ru-RU" sz="2400" b="1" dirty="0" smtClean="0"/>
              <a:t>– это непрерывный процесс самообразования и саморазвития.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Факторы, препятствующие саморазвитию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sz="2400" b="1" dirty="0" smtClean="0"/>
              <a:t>недостаток времени;</a:t>
            </a:r>
          </a:p>
          <a:p>
            <a:r>
              <a:rPr lang="ru-RU" sz="2400" b="1" dirty="0" smtClean="0"/>
              <a:t> состояние здоровья;</a:t>
            </a:r>
          </a:p>
          <a:p>
            <a:r>
              <a:rPr lang="ru-RU" sz="2400" b="1" dirty="0" smtClean="0"/>
              <a:t>разочарование в результате имевшихся ранее неудач;</a:t>
            </a:r>
          </a:p>
          <a:p>
            <a:r>
              <a:rPr lang="ru-RU" sz="2400" b="1" dirty="0" smtClean="0"/>
              <a:t> недостаточная поддержка со стороны администрации; </a:t>
            </a:r>
          </a:p>
          <a:p>
            <a:r>
              <a:rPr lang="ru-RU" sz="2400" b="1" dirty="0" smtClean="0"/>
              <a:t>собственная инерция;</a:t>
            </a:r>
          </a:p>
          <a:p>
            <a:endParaRPr lang="ru-RU" sz="2400" b="1" dirty="0" smtClean="0"/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428625" y="571500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/>
            <a:r>
              <a:rPr lang="ru-RU" sz="36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2" name="Содержимое 5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002587" cy="5389563"/>
          </a:xfrm>
        </p:spPr>
        <p:txBody>
          <a:bodyPr/>
          <a:lstStyle/>
          <a:p>
            <a:pPr marL="0" indent="450850" algn="ctr" eaLnBrk="1" hangingPunct="1">
              <a:spcBef>
                <a:spcPct val="0"/>
              </a:spcBef>
              <a:buFontTx/>
              <a:buNone/>
            </a:pPr>
            <a:r>
              <a:rPr lang="ru-RU" sz="4400" b="1" kern="1200" dirty="0">
                <a:solidFill>
                  <a:srgbClr val="C0504D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Роль учителя в повышении качества </a:t>
            </a:r>
            <a:r>
              <a:rPr lang="ru-RU" sz="4400" b="1" kern="1200" dirty="0" smtClean="0">
                <a:solidFill>
                  <a:srgbClr val="C0504D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обучения</a:t>
            </a:r>
          </a:p>
          <a:p>
            <a:pPr lvl="0" algn="r" eaLnBrk="1" hangingPunct="1">
              <a:buNone/>
            </a:pPr>
            <a:r>
              <a:rPr lang="ru-RU" b="1" kern="1200" dirty="0" smtClean="0">
                <a:solidFill>
                  <a:srgbClr val="C00000"/>
                </a:solidFill>
                <a:latin typeface="Calibri"/>
              </a:rPr>
              <a:t>    «</a:t>
            </a:r>
            <a:r>
              <a:rPr lang="ru-RU" b="1" kern="1200" dirty="0">
                <a:solidFill>
                  <a:srgbClr val="C00000"/>
                </a:solidFill>
                <a:latin typeface="Calibri"/>
              </a:rPr>
              <a:t>Учитель — это человек</a:t>
            </a:r>
            <a:r>
              <a:rPr lang="ru-RU" b="1" kern="1200" dirty="0" smtClean="0">
                <a:solidFill>
                  <a:srgbClr val="C00000"/>
                </a:solidFill>
                <a:latin typeface="Calibri"/>
              </a:rPr>
              <a:t>,</a:t>
            </a:r>
          </a:p>
          <a:p>
            <a:pPr lvl="0" algn="r" eaLnBrk="1" hangingPunct="1">
              <a:buNone/>
            </a:pPr>
            <a:r>
              <a:rPr lang="ru-RU" b="1" kern="12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b="1" kern="1200" dirty="0">
                <a:solidFill>
                  <a:srgbClr val="C00000"/>
                </a:solidFill>
                <a:latin typeface="Calibri"/>
              </a:rPr>
              <a:t>который учится всю жизнь</a:t>
            </a:r>
            <a:r>
              <a:rPr lang="ru-RU" b="1" kern="1200" dirty="0" smtClean="0">
                <a:solidFill>
                  <a:srgbClr val="C00000"/>
                </a:solidFill>
                <a:latin typeface="Calibri"/>
              </a:rPr>
              <a:t>,</a:t>
            </a:r>
          </a:p>
          <a:p>
            <a:pPr lvl="0" algn="r" eaLnBrk="1" hangingPunct="1">
              <a:buNone/>
            </a:pPr>
            <a:r>
              <a:rPr lang="ru-RU" b="1" kern="12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b="1" kern="1200" dirty="0">
                <a:solidFill>
                  <a:srgbClr val="C00000"/>
                </a:solidFill>
                <a:latin typeface="Calibri"/>
              </a:rPr>
              <a:t>только в этом случае </a:t>
            </a:r>
            <a:r>
              <a:rPr lang="ru-RU" b="1" kern="1200" dirty="0" smtClean="0">
                <a:solidFill>
                  <a:srgbClr val="C00000"/>
                </a:solidFill>
                <a:latin typeface="Calibri"/>
              </a:rPr>
              <a:t>он</a:t>
            </a:r>
          </a:p>
          <a:p>
            <a:pPr lvl="0" algn="r" eaLnBrk="1" hangingPunct="1">
              <a:buNone/>
            </a:pPr>
            <a:r>
              <a:rPr lang="ru-RU" b="1" kern="12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b="1" kern="1200" dirty="0">
                <a:solidFill>
                  <a:srgbClr val="C00000"/>
                </a:solidFill>
                <a:latin typeface="Calibri"/>
              </a:rPr>
              <a:t>обретает право учить…»</a:t>
            </a:r>
            <a:r>
              <a:rPr lang="ru-RU" kern="1200" dirty="0">
                <a:solidFill>
                  <a:srgbClr val="C00000"/>
                </a:solidFill>
                <a:latin typeface="Calibri"/>
              </a:rPr>
              <a:t> </a:t>
            </a:r>
          </a:p>
          <a:p>
            <a:pPr lvl="0" algn="r" eaLnBrk="1" hangingPunct="1">
              <a:buNone/>
            </a:pPr>
            <a:endParaRPr lang="ru-RU" kern="1200" dirty="0">
              <a:solidFill>
                <a:srgbClr val="C00000"/>
              </a:solidFill>
              <a:latin typeface="Calibri"/>
            </a:endParaRPr>
          </a:p>
          <a:p>
            <a:pPr lvl="0" algn="r" eaLnBrk="1" hangingPunct="1">
              <a:buNone/>
            </a:pPr>
            <a:r>
              <a:rPr lang="ru-RU" kern="1200" dirty="0" err="1">
                <a:solidFill>
                  <a:srgbClr val="C00000"/>
                </a:solidFill>
                <a:latin typeface="Calibri"/>
              </a:rPr>
              <a:t>Лизинский</a:t>
            </a:r>
            <a:r>
              <a:rPr lang="ru-RU" kern="1200" dirty="0">
                <a:solidFill>
                  <a:srgbClr val="C00000"/>
                </a:solidFill>
                <a:latin typeface="Calibri"/>
              </a:rPr>
              <a:t> В.М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04813"/>
            <a:ext cx="8147050" cy="5362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chemeClr val="accent2"/>
                </a:solidFill>
              </a:rPr>
              <a:t>Факторы, стимулирующее саморазвитие: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интерес к работе;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возрастающая ответственность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за результаты труда;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пример коллег;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организация труда в школе;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внимание администрации к возникшей проблеме;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 новизна деятельности;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обучение на курсах; 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пример и влияние администрации;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 организация методической работы в школе;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возможность получения признания в коллективе.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7363"/>
            <a:ext cx="9501188" cy="734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21456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Творческих Вам успехов!!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428625" y="571500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/>
            <a:r>
              <a:rPr lang="ru-RU" sz="36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Содержимое 5"/>
          <p:cNvSpPr>
            <a:spLocks noGrp="1"/>
          </p:cNvSpPr>
          <p:nvPr>
            <p:ph idx="4294967295"/>
          </p:nvPr>
        </p:nvSpPr>
        <p:spPr>
          <a:xfrm>
            <a:off x="570706" y="571501"/>
            <a:ext cx="8002587" cy="6500292"/>
          </a:xfrm>
        </p:spPr>
        <p:txBody>
          <a:bodyPr/>
          <a:lstStyle/>
          <a:p>
            <a:pPr marL="0" indent="450850" eaLnBrk="1" hangingPunct="1">
              <a:spcBef>
                <a:spcPct val="0"/>
              </a:spcBef>
              <a:buFontTx/>
              <a:buNone/>
            </a:pPr>
            <a:endParaRPr lang="ru-RU" sz="2400" b="1" dirty="0" smtClean="0">
              <a:solidFill>
                <a:srgbClr val="333333"/>
              </a:solidFill>
            </a:endParaRPr>
          </a:p>
          <a:p>
            <a:pPr marL="0" indent="450850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Профессиональная педагогическая компетентность</a:t>
            </a:r>
            <a:r>
              <a:rPr lang="ru-RU" sz="2400" b="1" dirty="0" smtClean="0">
                <a:solidFill>
                  <a:srgbClr val="333333"/>
                </a:solidFill>
              </a:rPr>
              <a:t> </a:t>
            </a:r>
          </a:p>
          <a:p>
            <a:pPr marL="0" indent="450850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333333"/>
                </a:solidFill>
              </a:rPr>
              <a:t>– способность оптимально, эффективно, системно, с учетом достижений современной науки и собственных интересов, прогнозировать, осуществлять педагогические действия в образовательном пространстве.</a:t>
            </a:r>
            <a:endParaRPr lang="ru-RU" sz="2400" b="1" dirty="0" smtClean="0"/>
          </a:p>
          <a:p>
            <a:pPr marL="0" indent="450850" eaLnBrk="1" hangingPunct="1">
              <a:spcBef>
                <a:spcPct val="0"/>
              </a:spcBef>
              <a:buFontTx/>
              <a:buNone/>
            </a:pPr>
            <a:endParaRPr lang="ru-RU" sz="2400" b="1" dirty="0" smtClean="0">
              <a:solidFill>
                <a:srgbClr val="333333"/>
              </a:solidFill>
            </a:endParaRPr>
          </a:p>
          <a:p>
            <a:pPr marL="0" indent="450850" algn="r" eaLnBrk="1" hangingPunct="1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333333"/>
              </a:solidFill>
            </a:endParaRPr>
          </a:p>
          <a:p>
            <a:pPr marL="0" indent="450850" algn="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333333"/>
                </a:solidFill>
              </a:rPr>
              <a:t/>
            </a:r>
            <a:br>
              <a:rPr lang="ru-RU" b="1" dirty="0" smtClean="0">
                <a:solidFill>
                  <a:srgbClr val="333333"/>
                </a:solidFill>
              </a:rPr>
            </a:br>
            <a:endParaRPr lang="ru-RU" b="1" dirty="0" smtClean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1223963" y="1700213"/>
            <a:ext cx="7920037" cy="3943350"/>
          </a:xfrm>
        </p:spPr>
        <p:txBody>
          <a:bodyPr anchor="b"/>
          <a:lstStyle/>
          <a:p>
            <a:pPr algn="just"/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graphicFrame>
        <p:nvGraphicFramePr>
          <p:cNvPr id="3" name="Схема 2"/>
          <p:cNvGraphicFramePr/>
          <p:nvPr/>
        </p:nvGraphicFramePr>
        <p:xfrm>
          <a:off x="57274" y="1450826"/>
          <a:ext cx="8784976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88913"/>
            <a:ext cx="8785225" cy="129857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Овал 1"/>
          <p:cNvSpPr/>
          <p:nvPr/>
        </p:nvSpPr>
        <p:spPr>
          <a:xfrm>
            <a:off x="2846388" y="4284663"/>
            <a:ext cx="3384550" cy="136842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ПЕДАГОГИЧЕСК0Е МАСТЕРСТВО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875" y="4076700"/>
            <a:ext cx="792163" cy="417513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800725" y="4076700"/>
            <a:ext cx="858838" cy="488950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«Наша  новая  школа» </a:t>
            </a:r>
            <a:r>
              <a:rPr lang="ru-RU" smtClean="0"/>
              <a:t>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675688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1" smtClean="0"/>
              <a:t>«</a:t>
            </a:r>
            <a:r>
              <a:rPr lang="ru-RU" sz="2400" i="1" smtClean="0"/>
              <a:t>Модернизация  и  инновационное  развитие  —  единственный  путь,  который  позволит  России      стать  конкурентным  обществом  в  мире  </a:t>
            </a:r>
            <a:r>
              <a:rPr lang="en-US" sz="2400" i="1" smtClean="0"/>
              <a:t>XXI</a:t>
            </a:r>
            <a:r>
              <a:rPr lang="ru-RU" sz="2400" i="1" smtClean="0"/>
              <a:t>  века, обеспечить  достойную  жизнь  всем  гражданам.         В  условиях решения  этих  стратегических  задач важнейшими  качествами  личности  становятся        инициативность,  способность  творчески  мыслить  и  находить  нестандартные  решения,  умение            выбирать       профессиональный  путь,  готовность      обучаться  в  течение  всей  жизни…».</a:t>
            </a:r>
            <a:r>
              <a:rPr lang="ru-RU" sz="2400" smtClean="0"/>
              <a:t> </a:t>
            </a:r>
            <a:endParaRPr lang="ru-RU" sz="2400" i="1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28625" y="571500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/>
            <a:r>
              <a:rPr lang="ru-RU" sz="36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7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Основные пути развития профессиональной компетентности педагога:</a:t>
            </a:r>
            <a:r>
              <a:rPr lang="ru-RU" smtClean="0"/>
              <a:t> 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58888" y="1916113"/>
            <a:ext cx="7427912" cy="4210050"/>
          </a:xfrm>
        </p:spPr>
        <p:txBody>
          <a:bodyPr/>
          <a:lstStyle/>
          <a:p>
            <a:pPr eaLnBrk="1" hangingPunct="1"/>
            <a:r>
              <a:rPr lang="ru-RU" b="1" smtClean="0"/>
              <a:t>Курсы повышения квалификации</a:t>
            </a:r>
            <a:r>
              <a:rPr lang="ru-RU" smtClean="0"/>
              <a:t> традиционно остаются одной из распространенных форм повышения квалификации педагогов.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95288" y="549275"/>
            <a:ext cx="8072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/>
            <a:r>
              <a:rPr lang="ru-RU" sz="36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4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55650" y="0"/>
            <a:ext cx="7786688" cy="6126163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dirty="0" smtClean="0"/>
              <a:t>Инновационная деятельность, </a:t>
            </a:r>
            <a:r>
              <a:rPr lang="ru-RU" dirty="0" smtClean="0"/>
              <a:t>освоение новых педагогических технологий. Поиск  и использование эффективных методических приемов организации учебно-познавательной деятельности учащихся  для активизации деятельности самих учеников, т.к. познавательный интерес – это важнейший мотив учения школьников, залог успеха.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-457200"/>
            <a:ext cx="874871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1275" y="404813"/>
            <a:ext cx="4835525" cy="572135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Работа в методических объединениях</a:t>
            </a:r>
            <a:r>
              <a:rPr lang="ru-RU" sz="2800" dirty="0" smtClean="0"/>
              <a:t> позволяет изучать все эти вопросы теоретически, а проведение открытых и показательных уроков – возможность для учителя показать свое мастерство и поучиться у других.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Елена\Desktop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2051720" y="260350"/>
            <a:ext cx="6630318" cy="5894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dirty="0" smtClean="0"/>
              <a:t> </a:t>
            </a:r>
            <a:r>
              <a:rPr lang="ru-RU" sz="3600" b="1" dirty="0" smtClean="0"/>
              <a:t>Обобщение опыта своей работы</a:t>
            </a:r>
            <a:r>
              <a:rPr lang="ru-RU" sz="3600" dirty="0" smtClean="0"/>
              <a:t>, презентация собственных достижений. Хорошая мотивационная основа деятельности педагога и развития его профессиональной компетентности - создание портфолио,  в процессе формирования которого происходит </a:t>
            </a:r>
            <a:r>
              <a:rPr lang="ru-RU" sz="3600" dirty="0" err="1" smtClean="0"/>
              <a:t>самооценивание</a:t>
            </a:r>
            <a:r>
              <a:rPr lang="ru-RU" sz="3600" dirty="0" smtClean="0"/>
              <a:t> и осознается необходимость саморазвития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753</TotalTime>
  <Words>576</Words>
  <Application>Microsoft Office PowerPoint</Application>
  <PresentationFormat>Экран (4:3)</PresentationFormat>
  <Paragraphs>84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Consolas</vt:lpstr>
      <vt:lpstr>Times New Roman</vt:lpstr>
      <vt:lpstr>Оформление по умолчанию</vt:lpstr>
      <vt:lpstr>Семинар РМО учителей биологии и химии</vt:lpstr>
      <vt:lpstr>Презентация PowerPoint</vt:lpstr>
      <vt:lpstr>Презентация PowerPoint</vt:lpstr>
      <vt:lpstr> </vt:lpstr>
      <vt:lpstr>«Наша  новая  школа»  </vt:lpstr>
      <vt:lpstr>Основные пути развития профессиональной компетентности педагога: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«Профессионально-компетентным является такой труд учителя, в котором на достаточно высоком уровне осуществляется педагогическая деятельность, педагогическое общение, реализуется личность учителя, достигаются хорошие результаты в обучении и воспитании учащихся».   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Творческих Вам успехов!!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городская  методическая  неделя  «Новое качество образования: запросы, оценки, пути решения»</dc:title>
  <dc:creator>Елена</dc:creator>
  <cp:lastModifiedBy>Admin</cp:lastModifiedBy>
  <cp:revision>33</cp:revision>
  <dcterms:created xsi:type="dcterms:W3CDTF">2015-03-21T08:30:38Z</dcterms:created>
  <dcterms:modified xsi:type="dcterms:W3CDTF">2017-11-21T16:23:40Z</dcterms:modified>
</cp:coreProperties>
</file>